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2"/>
  </p:notesMasterIdLst>
  <p:handoutMasterIdLst>
    <p:handoutMasterId r:id="rId13"/>
  </p:handoutMasterIdLst>
  <p:sldIdLst>
    <p:sldId id="258" r:id="rId3"/>
    <p:sldId id="376" r:id="rId4"/>
    <p:sldId id="377" r:id="rId5"/>
    <p:sldId id="379" r:id="rId6"/>
    <p:sldId id="356" r:id="rId7"/>
    <p:sldId id="382" r:id="rId8"/>
    <p:sldId id="378" r:id="rId9"/>
    <p:sldId id="381" r:id="rId10"/>
    <p:sldId id="355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156635"/>
    <a:srgbClr val="762123"/>
    <a:srgbClr val="EC821C"/>
    <a:srgbClr val="CBF5DC"/>
    <a:srgbClr val="93E9B6"/>
    <a:srgbClr val="F6C798"/>
    <a:srgbClr val="E49C9E"/>
    <a:srgbClr val="156834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74302" autoAdjust="0"/>
  </p:normalViewPr>
  <p:slideViewPr>
    <p:cSldViewPr>
      <p:cViewPr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latin typeface="Gill Sans"/>
              </a:rPr>
              <a:t>Agronomic site specific application rates are: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Gill Sans"/>
              </a:rPr>
              <a:t>30 kg N/ha for Phosphorus as</a:t>
            </a:r>
            <a:r>
              <a:rPr lang="en-US" sz="1200" baseline="0" dirty="0" smtClean="0">
                <a:latin typeface="Gill Sans"/>
              </a:rPr>
              <a:t> this rate was associated with the highest maize yield (4.29 in </a:t>
            </a:r>
            <a:r>
              <a:rPr lang="en-US" sz="1200" baseline="0" dirty="0" err="1" smtClean="0">
                <a:latin typeface="Gill Sans"/>
              </a:rPr>
              <a:t>Njoro</a:t>
            </a:r>
            <a:r>
              <a:rPr lang="en-US" sz="1200" baseline="0" dirty="0" smtClean="0">
                <a:latin typeface="Gill Sans"/>
              </a:rPr>
              <a:t> &amp; 4.57 in </a:t>
            </a:r>
            <a:r>
              <a:rPr lang="en-US" sz="1200" baseline="0" dirty="0" err="1" smtClean="0">
                <a:latin typeface="Gill Sans"/>
              </a:rPr>
              <a:t>Molet</a:t>
            </a:r>
            <a:r>
              <a:rPr lang="en-US" sz="1200" baseline="0" dirty="0" smtClean="0">
                <a:latin typeface="Gill Sans"/>
              </a:rPr>
              <a:t> = 4.4t/ha). </a:t>
            </a:r>
            <a:r>
              <a:rPr lang="en-US" sz="1200" dirty="0" smtClean="0">
                <a:latin typeface="Gill Sans"/>
              </a:rPr>
              <a:t>However, farmers who can not afford this rate may use 15 kg P ha</a:t>
            </a:r>
            <a:r>
              <a:rPr lang="en-US" sz="1200" baseline="30000" dirty="0" smtClean="0">
                <a:latin typeface="Gill Sans"/>
              </a:rPr>
              <a:t>-1</a:t>
            </a:r>
            <a:r>
              <a:rPr lang="en-US" sz="1200" dirty="0" smtClean="0">
                <a:latin typeface="Gill Sans"/>
              </a:rPr>
              <a:t> as maize yield obtained by this rate was similar to the yield of the optimum rate. The CBA</a:t>
            </a:r>
            <a:r>
              <a:rPr lang="en-US" sz="1200" baseline="0" dirty="0" smtClean="0">
                <a:latin typeface="Gill Sans"/>
              </a:rPr>
              <a:t> data are still being processed to understand the economical rate for farmers. </a:t>
            </a:r>
            <a:endParaRPr lang="en-US" sz="1200" dirty="0" smtClean="0">
              <a:latin typeface="Gill San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Gill Sans"/>
              </a:rPr>
              <a:t>60 kg N/ha for Nitrogen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Gill Sans"/>
              </a:rPr>
              <a:t>Expand to develop micro-dose application options for P  (rates in Lilian study and sources in </a:t>
            </a:r>
            <a:r>
              <a:rPr lang="en-US" sz="1200" dirty="0" err="1" smtClean="0">
                <a:latin typeface="Gill Sans"/>
              </a:rPr>
              <a:t>Swai</a:t>
            </a:r>
            <a:r>
              <a:rPr lang="en-US" sz="1200" dirty="0" smtClean="0">
                <a:latin typeface="Gill Sans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200" dirty="0" smtClean="0">
              <a:latin typeface="Gill San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501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latin typeface="Gill Sans"/>
              </a:rPr>
              <a:t>Agronomic site specific application rates are: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Gill Sans"/>
              </a:rPr>
              <a:t>30 kg N/ha for Phosphorus as</a:t>
            </a:r>
            <a:r>
              <a:rPr lang="en-US" sz="1200" baseline="0" dirty="0" smtClean="0">
                <a:latin typeface="Gill Sans"/>
              </a:rPr>
              <a:t> this rate was associated with the highest maize yield (4.29 in </a:t>
            </a:r>
            <a:r>
              <a:rPr lang="en-US" sz="1200" baseline="0" dirty="0" err="1" smtClean="0">
                <a:latin typeface="Gill Sans"/>
              </a:rPr>
              <a:t>Njoro</a:t>
            </a:r>
            <a:r>
              <a:rPr lang="en-US" sz="1200" baseline="0" dirty="0" smtClean="0">
                <a:latin typeface="Gill Sans"/>
              </a:rPr>
              <a:t> &amp; 4.57 in </a:t>
            </a:r>
            <a:r>
              <a:rPr lang="en-US" sz="1200" baseline="0" dirty="0" err="1" smtClean="0">
                <a:latin typeface="Gill Sans"/>
              </a:rPr>
              <a:t>Molet</a:t>
            </a:r>
            <a:r>
              <a:rPr lang="en-US" sz="1200" baseline="0" dirty="0" smtClean="0">
                <a:latin typeface="Gill Sans"/>
              </a:rPr>
              <a:t> = 4.4t/ha). </a:t>
            </a:r>
            <a:r>
              <a:rPr lang="en-US" sz="1200" dirty="0" smtClean="0">
                <a:latin typeface="Gill Sans"/>
              </a:rPr>
              <a:t>However, farmers who can not afford this rate may use 15 kg P ha</a:t>
            </a:r>
            <a:r>
              <a:rPr lang="en-US" sz="1200" baseline="30000" dirty="0" smtClean="0">
                <a:latin typeface="Gill Sans"/>
              </a:rPr>
              <a:t>-1</a:t>
            </a:r>
            <a:r>
              <a:rPr lang="en-US" sz="1200" dirty="0" smtClean="0">
                <a:latin typeface="Gill Sans"/>
              </a:rPr>
              <a:t> as maize yield obtained by this rate was similar to the yield of the optimum rate. The CBA</a:t>
            </a:r>
            <a:r>
              <a:rPr lang="en-US" sz="1200" baseline="0" dirty="0" smtClean="0">
                <a:latin typeface="Gill Sans"/>
              </a:rPr>
              <a:t> data are still being processed to understand the economical rate for farmers. </a:t>
            </a:r>
            <a:endParaRPr lang="en-US" sz="1200" dirty="0" smtClean="0">
              <a:latin typeface="Gill San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Gill Sans"/>
              </a:rPr>
              <a:t>60 kg N/ha for Nitrogen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Gill Sans"/>
              </a:rPr>
              <a:t>Expand to develop micro-dose application options for P  (rates in Lilian study and sources in </a:t>
            </a:r>
            <a:r>
              <a:rPr lang="en-US" sz="1200" dirty="0" err="1" smtClean="0">
                <a:latin typeface="Gill Sans"/>
              </a:rPr>
              <a:t>Swai</a:t>
            </a:r>
            <a:r>
              <a:rPr lang="en-US" sz="1200" dirty="0" smtClean="0">
                <a:latin typeface="Gill Sans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200" dirty="0" smtClean="0">
              <a:latin typeface="Gill San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501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latin typeface="Gill Sans"/>
              </a:rPr>
              <a:t>Agronomic site specific application rates are: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Gill Sans"/>
              </a:rPr>
              <a:t>30 kg N/ha for Phosphorus as</a:t>
            </a:r>
            <a:r>
              <a:rPr lang="en-US" sz="1200" baseline="0" dirty="0" smtClean="0">
                <a:latin typeface="Gill Sans"/>
              </a:rPr>
              <a:t> this rate was associated with the highest maize yield (4.29 in </a:t>
            </a:r>
            <a:r>
              <a:rPr lang="en-US" sz="1200" baseline="0" dirty="0" err="1" smtClean="0">
                <a:latin typeface="Gill Sans"/>
              </a:rPr>
              <a:t>Njoro</a:t>
            </a:r>
            <a:r>
              <a:rPr lang="en-US" sz="1200" baseline="0" dirty="0" smtClean="0">
                <a:latin typeface="Gill Sans"/>
              </a:rPr>
              <a:t> &amp; 4.57 in </a:t>
            </a:r>
            <a:r>
              <a:rPr lang="en-US" sz="1200" baseline="0" dirty="0" err="1" smtClean="0">
                <a:latin typeface="Gill Sans"/>
              </a:rPr>
              <a:t>Molet</a:t>
            </a:r>
            <a:r>
              <a:rPr lang="en-US" sz="1200" baseline="0" dirty="0" smtClean="0">
                <a:latin typeface="Gill Sans"/>
              </a:rPr>
              <a:t> = 4.4t/ha). </a:t>
            </a:r>
            <a:r>
              <a:rPr lang="en-US" sz="1200" dirty="0" smtClean="0">
                <a:latin typeface="Gill Sans"/>
              </a:rPr>
              <a:t>However, farmers who can not afford this rate may use 15 kg P ha</a:t>
            </a:r>
            <a:r>
              <a:rPr lang="en-US" sz="1200" baseline="30000" dirty="0" smtClean="0">
                <a:latin typeface="Gill Sans"/>
              </a:rPr>
              <a:t>-1</a:t>
            </a:r>
            <a:r>
              <a:rPr lang="en-US" sz="1200" dirty="0" smtClean="0">
                <a:latin typeface="Gill Sans"/>
              </a:rPr>
              <a:t> as maize yield obtained by this rate was similar to the yield of the optimum rate. The CBA</a:t>
            </a:r>
            <a:r>
              <a:rPr lang="en-US" sz="1200" baseline="0" dirty="0" smtClean="0">
                <a:latin typeface="Gill Sans"/>
              </a:rPr>
              <a:t> data are still being processed to understand the economical rate for farmers. </a:t>
            </a:r>
            <a:endParaRPr lang="en-US" sz="1200" dirty="0" smtClean="0">
              <a:latin typeface="Gill San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Gill Sans"/>
              </a:rPr>
              <a:t>60 kg N/ha for Nitrogen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Gill Sans"/>
              </a:rPr>
              <a:t>Expand to develop micro-dose application options for P  (rates in Lilian study and sources in </a:t>
            </a:r>
            <a:r>
              <a:rPr lang="en-US" sz="1200" dirty="0" err="1" smtClean="0">
                <a:latin typeface="Gill Sans"/>
              </a:rPr>
              <a:t>Swai</a:t>
            </a:r>
            <a:r>
              <a:rPr lang="en-US" sz="1200" dirty="0" smtClean="0">
                <a:latin typeface="Gill Sans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200" dirty="0" smtClean="0">
              <a:latin typeface="Gill San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50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4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228600">
              <a:buClrTx/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40080" indent="-228600">
              <a:buClrTx/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5840" indent="-228600">
              <a:buClrTx/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80160" indent="-228600">
              <a:buClrTx/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54480" indent="-228600">
              <a:buClrTx/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C51D5DD-B541-464C-AE0E-6336D58A9FB6}" type="datetimeFigureOut">
              <a:rPr lang="en-US"/>
              <a:pPr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FC71B5B-4EEF-DF42-BF4A-11E51FB697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20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25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371600"/>
            <a:ext cx="9144000" cy="1752600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 Intensification of Maize-based Cropping Systems in Semiarid Tanzania through Improved Nutrient Management</a:t>
            </a:r>
            <a:endParaRPr lang="en-US" sz="3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 descr="E:\zReturn to desktop\ICRAF 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05" y="3271584"/>
            <a:ext cx="1482196" cy="126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664" y="3315127"/>
            <a:ext cx="1229231" cy="122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157" y="3325158"/>
            <a:ext cx="1295400" cy="121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13" y="5715000"/>
            <a:ext cx="7726190" cy="88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4137" y="506459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Mkoma, A.A., Kimaro, A.A., Semoka, J. and Swamila, A.S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609600"/>
          </a:xfrm>
        </p:spPr>
        <p:txBody>
          <a:bodyPr/>
          <a:lstStyle/>
          <a:p>
            <a:r>
              <a:rPr lang="en-US" sz="3600" b="1" dirty="0" smtClean="0"/>
              <a:t>Introduction and Objectives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76800"/>
          </a:xfrm>
        </p:spPr>
        <p:txBody>
          <a:bodyPr/>
          <a:lstStyle/>
          <a:p>
            <a:r>
              <a:rPr lang="en-US" sz="2400" dirty="0" smtClean="0"/>
              <a:t>Soils is semiarid areas are highly degraded and have poor soil fertility, especially N and P</a:t>
            </a:r>
          </a:p>
          <a:p>
            <a:r>
              <a:rPr lang="en-US" sz="2400" dirty="0" smtClean="0"/>
              <a:t>If not applied efficiently and at the right dose, fertilizer use can be risk in harsh climatic conditions (low </a:t>
            </a:r>
            <a:r>
              <a:rPr lang="en-US" sz="2400" dirty="0"/>
              <a:t>and sporadic </a:t>
            </a:r>
            <a:r>
              <a:rPr lang="en-US" sz="2400" dirty="0" smtClean="0"/>
              <a:t>precipitations, frequent drought </a:t>
            </a:r>
            <a:r>
              <a:rPr lang="en-US" sz="2400" dirty="0" err="1" smtClean="0"/>
              <a:t>etc</a:t>
            </a:r>
            <a:r>
              <a:rPr lang="en-US" sz="2400" dirty="0" smtClean="0"/>
              <a:t>) due to poor response and/or crop failure.</a:t>
            </a:r>
          </a:p>
          <a:p>
            <a:r>
              <a:rPr lang="en-US" sz="2400" dirty="0" smtClean="0"/>
              <a:t>Fertilizer guidelines for different AEZ have been published in Tanzania but no information is available for semiarid zones. </a:t>
            </a:r>
          </a:p>
          <a:p>
            <a:r>
              <a:rPr lang="en-US" sz="2400" dirty="0" smtClean="0"/>
              <a:t>Objective is to develop phosphorous fertilizer </a:t>
            </a:r>
            <a:r>
              <a:rPr lang="en-US" sz="2400" dirty="0"/>
              <a:t>recommendations </a:t>
            </a:r>
            <a:r>
              <a:rPr lang="en-US" sz="2400" dirty="0" smtClean="0"/>
              <a:t>and evaluate economic benefits of fertilizer use in semiarid central Tanzania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3732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609600"/>
          </a:xfrm>
        </p:spPr>
        <p:txBody>
          <a:bodyPr/>
          <a:lstStyle/>
          <a:p>
            <a:r>
              <a:rPr lang="en-US" sz="3600" b="1" dirty="0" smtClean="0"/>
              <a:t>Research Approach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657600"/>
          </a:xfrm>
        </p:spPr>
        <p:txBody>
          <a:bodyPr/>
          <a:lstStyle/>
          <a:p>
            <a:r>
              <a:rPr lang="en-US" sz="2400" dirty="0" smtClean="0"/>
              <a:t>Conducted in low and high agricultural potential sites for two growing seasons (2013-14)</a:t>
            </a:r>
          </a:p>
          <a:p>
            <a:r>
              <a:rPr lang="en-US" sz="2400" dirty="0" smtClean="0"/>
              <a:t>P-fertilizer rates selected to generate a response curve.</a:t>
            </a:r>
          </a:p>
          <a:p>
            <a:r>
              <a:rPr lang="en-US" sz="2400" dirty="0" smtClean="0"/>
              <a:t>Adopted the RCDB with 3 replications in each site</a:t>
            </a:r>
          </a:p>
          <a:p>
            <a:r>
              <a:rPr lang="en-US" sz="2400" dirty="0" smtClean="0"/>
              <a:t>Trials conducted in monoculture and PP-intercropping</a:t>
            </a:r>
            <a:endParaRPr lang="en-US" sz="2400" dirty="0"/>
          </a:p>
          <a:p>
            <a:r>
              <a:rPr lang="en-US" sz="2400" dirty="0" smtClean="0"/>
              <a:t>Yield and nutrient up take collected for agronomic evaluation of P-rates</a:t>
            </a:r>
          </a:p>
          <a:p>
            <a:r>
              <a:rPr lang="en-US" sz="2400" dirty="0" smtClean="0"/>
              <a:t>Economic appraisal of fertilizer application rates conducted in addition to yield biophysical </a:t>
            </a:r>
          </a:p>
        </p:txBody>
      </p:sp>
    </p:spTree>
    <p:extLst>
      <p:ext uri="{BB962C8B-B14F-4D97-AF65-F5344CB8AC3E}">
        <p14:creationId xmlns:p14="http://schemas.microsoft.com/office/powerpoint/2010/main" val="1254697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600200"/>
            <a:ext cx="7848600" cy="533400"/>
          </a:xfrm>
        </p:spPr>
        <p:txBody>
          <a:bodyPr/>
          <a:lstStyle/>
          <a:p>
            <a:r>
              <a:rPr lang="en-US" sz="2800" b="1" dirty="0" smtClean="0">
                <a:latin typeface="+mn-lt"/>
                <a:cs typeface="Arial" panose="020B0604020202020204" pitchFamily="34" charset="0"/>
              </a:rPr>
              <a:t>Selected Soil properties in mother  (Experimental) Sites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815578"/>
              </p:ext>
            </p:extLst>
          </p:nvPr>
        </p:nvGraphicFramePr>
        <p:xfrm>
          <a:off x="457200" y="2438400"/>
          <a:ext cx="7848600" cy="3910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7904"/>
                <a:gridCol w="1945348"/>
                <a:gridCol w="1945348"/>
              </a:tblGrid>
              <a:tr h="900909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n-lt"/>
                        </a:rPr>
                        <a:t>Soil parameter</a:t>
                      </a:r>
                      <a:endParaRPr lang="en-US" sz="28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latin typeface="+mn-lt"/>
                        </a:rPr>
                        <a:t>Molet</a:t>
                      </a:r>
                      <a:endParaRPr lang="en-US" sz="2800" dirty="0" smtClean="0">
                        <a:latin typeface="+mn-lt"/>
                      </a:endParaRPr>
                    </a:p>
                    <a:p>
                      <a:pPr algn="ctr"/>
                      <a:endParaRPr lang="en-US" sz="28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latin typeface="+mn-lt"/>
                        </a:rPr>
                        <a:t>Njoro</a:t>
                      </a:r>
                      <a:endParaRPr lang="en-US" sz="2800" dirty="0" smtClean="0">
                        <a:latin typeface="+mn-lt"/>
                      </a:endParaRPr>
                    </a:p>
                  </a:txBody>
                  <a:tcPr/>
                </a:tc>
              </a:tr>
              <a:tr h="505613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pH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5.90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6.30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96418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OC (%)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0.51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0.54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96418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Bray-1 P (mg/kg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4.67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6.39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552633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N (%)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0.04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0.05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858009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CEC </a:t>
                      </a:r>
                      <a:r>
                        <a:rPr lang="en-US" sz="28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cmol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(+)/kg soil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7.25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8.72</a:t>
                      </a:r>
                      <a:endParaRPr lang="en-US"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273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83052" y="1295400"/>
            <a:ext cx="8646434" cy="497491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Additions of 15 and 30 kg P/ha maximized maize grain yield</a:t>
            </a:r>
            <a:endParaRPr lang="nb-N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57885" y="2004195"/>
            <a:ext cx="114300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n-US" sz="2400" b="1" dirty="0" smtClean="0">
              <a:latin typeface="Gill Sans"/>
            </a:endParaRPr>
          </a:p>
          <a:p>
            <a:pPr algn="ctr"/>
            <a:r>
              <a:rPr lang="en-US" sz="2400" b="1" dirty="0" smtClean="0">
                <a:latin typeface="Gill Sans"/>
              </a:rPr>
              <a:t> </a:t>
            </a:r>
            <a:endParaRPr lang="en-US" sz="2400" b="1" dirty="0">
              <a:latin typeface="Gill Sans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2004195"/>
            <a:ext cx="8519885" cy="4472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149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443" y="1219200"/>
            <a:ext cx="8260442" cy="497491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Intercropping did not change the trend of fertilizer response</a:t>
            </a:r>
            <a:endParaRPr lang="nb-N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57885" y="2004195"/>
            <a:ext cx="114300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n-US" sz="2400" b="1" dirty="0" smtClean="0">
              <a:latin typeface="Gill Sans"/>
            </a:endParaRPr>
          </a:p>
          <a:p>
            <a:pPr algn="ctr"/>
            <a:r>
              <a:rPr lang="en-US" sz="2400" b="1" dirty="0" smtClean="0">
                <a:latin typeface="Gill Sans"/>
              </a:rPr>
              <a:t> </a:t>
            </a:r>
            <a:endParaRPr lang="en-US" sz="2400" b="1" dirty="0">
              <a:latin typeface="Gill Sans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2029030"/>
            <a:ext cx="8748484" cy="42955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30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77372" y="5585460"/>
            <a:ext cx="8646434" cy="815340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Minjingu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mazao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can be a potential locally available source of P and micro-nutrients for farmers</a:t>
            </a:r>
            <a:endParaRPr lang="nb-N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57885" y="2004195"/>
            <a:ext cx="114300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n-US" sz="2400" b="1" dirty="0" smtClean="0">
              <a:latin typeface="Gill Sans"/>
            </a:endParaRPr>
          </a:p>
          <a:p>
            <a:pPr algn="ctr"/>
            <a:r>
              <a:rPr lang="en-US" sz="2400" b="1" dirty="0" smtClean="0">
                <a:latin typeface="Gill Sans"/>
              </a:rPr>
              <a:t> </a:t>
            </a:r>
            <a:endParaRPr lang="en-US" sz="2400" b="1" dirty="0">
              <a:latin typeface="Gill Sans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43" y="1371600"/>
            <a:ext cx="8519885" cy="4213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272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143000"/>
            <a:ext cx="8763000" cy="609600"/>
          </a:xfrm>
        </p:spPr>
        <p:txBody>
          <a:bodyPr/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Economic Appraisal of P Application Rates  - 2014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10515600" cy="419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711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62000"/>
            <a:ext cx="7162800" cy="533400"/>
          </a:xfrm>
        </p:spPr>
        <p:txBody>
          <a:bodyPr/>
          <a:lstStyle/>
          <a:p>
            <a:pPr algn="ctr"/>
            <a:r>
              <a:rPr lang="en-CA" sz="2800" b="1" dirty="0" smtClean="0">
                <a:solidFill>
                  <a:schemeClr val="tx1"/>
                </a:solidFill>
              </a:rPr>
              <a:t>Conclusions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181600"/>
          </a:xfrm>
        </p:spPr>
        <p:txBody>
          <a:bodyPr/>
          <a:lstStyle/>
          <a:p>
            <a:r>
              <a:rPr lang="en-US" sz="2400" dirty="0" smtClean="0"/>
              <a:t>Maize yield after 15 </a:t>
            </a:r>
            <a:r>
              <a:rPr lang="en-US" sz="2400" dirty="0"/>
              <a:t>kg P ha</a:t>
            </a:r>
            <a:r>
              <a:rPr lang="en-US" sz="2400" baseline="30000" dirty="0"/>
              <a:t>-1</a:t>
            </a:r>
            <a:r>
              <a:rPr lang="en-US" sz="2400" dirty="0"/>
              <a:t> </a:t>
            </a:r>
            <a:r>
              <a:rPr lang="en-US" sz="2400" dirty="0" smtClean="0"/>
              <a:t>and 30 kg </a:t>
            </a:r>
            <a:r>
              <a:rPr lang="en-US" sz="2400" dirty="0"/>
              <a:t>P ha</a:t>
            </a:r>
            <a:r>
              <a:rPr lang="en-US" sz="2400" baseline="30000" dirty="0"/>
              <a:t>-1</a:t>
            </a:r>
            <a:r>
              <a:rPr lang="en-US" sz="2400" dirty="0"/>
              <a:t> </a:t>
            </a:r>
            <a:r>
              <a:rPr lang="en-US" sz="2400" dirty="0" smtClean="0"/>
              <a:t>were the highest and statistically </a:t>
            </a:r>
            <a:r>
              <a:rPr lang="en-US" sz="2400" dirty="0"/>
              <a:t>similar </a:t>
            </a:r>
            <a:endParaRPr lang="en-US" sz="2400" dirty="0" smtClean="0"/>
          </a:p>
          <a:p>
            <a:r>
              <a:rPr lang="en-US" sz="2400" dirty="0"/>
              <a:t>G</a:t>
            </a:r>
            <a:r>
              <a:rPr lang="en-US" sz="2400" dirty="0" smtClean="0"/>
              <a:t>ross </a:t>
            </a:r>
            <a:r>
              <a:rPr lang="en-US" sz="2400" dirty="0"/>
              <a:t>margin, BCR and return to labor values at these application rates were similar and the highest in both sites and seasons, indicating that farmers could benefits more by using a lower </a:t>
            </a:r>
            <a:r>
              <a:rPr lang="en-US" sz="2400" dirty="0" smtClean="0"/>
              <a:t>rate</a:t>
            </a:r>
          </a:p>
          <a:p>
            <a:r>
              <a:rPr lang="en-US" sz="2400" dirty="0"/>
              <a:t>15 kg P ha</a:t>
            </a:r>
            <a:r>
              <a:rPr lang="en-US" sz="2400" baseline="30000" dirty="0"/>
              <a:t>-1</a:t>
            </a:r>
            <a:r>
              <a:rPr lang="en-US" sz="2400" dirty="0"/>
              <a:t> </a:t>
            </a:r>
            <a:r>
              <a:rPr lang="en-US" sz="2400" dirty="0" smtClean="0"/>
              <a:t>is </a:t>
            </a:r>
            <a:r>
              <a:rPr lang="en-US" sz="2400" dirty="0"/>
              <a:t>the </a:t>
            </a:r>
            <a:r>
              <a:rPr lang="en-US" sz="2400" dirty="0" smtClean="0"/>
              <a:t>cost </a:t>
            </a:r>
            <a:r>
              <a:rPr lang="en-US" sz="2400" dirty="0"/>
              <a:t>effective </a:t>
            </a:r>
            <a:r>
              <a:rPr lang="en-US" sz="2400" dirty="0" smtClean="0"/>
              <a:t>and agronomic rate </a:t>
            </a:r>
            <a:r>
              <a:rPr lang="en-US" sz="2400" dirty="0"/>
              <a:t>for use the semiarid central </a:t>
            </a:r>
            <a:r>
              <a:rPr lang="en-US" sz="2400" dirty="0" smtClean="0"/>
              <a:t>Tanzania, especially in low potential site.</a:t>
            </a:r>
          </a:p>
          <a:p>
            <a:r>
              <a:rPr lang="en-US" sz="2400" dirty="0" smtClean="0"/>
              <a:t>At </a:t>
            </a:r>
            <a:r>
              <a:rPr lang="en-US" sz="2400" dirty="0"/>
              <a:t>high potential sites like </a:t>
            </a:r>
            <a:r>
              <a:rPr lang="en-US" sz="2400" dirty="0" err="1"/>
              <a:t>Njoro</a:t>
            </a:r>
            <a:r>
              <a:rPr lang="en-US" sz="2400" dirty="0"/>
              <a:t> farmers who can afford the high costs of fertilizer may use 30 kg P </a:t>
            </a:r>
            <a:r>
              <a:rPr lang="en-US" sz="2400" dirty="0" smtClean="0"/>
              <a:t>ha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</a:t>
            </a:r>
            <a:r>
              <a:rPr lang="en-US" sz="2400" dirty="0"/>
              <a:t>to maximize maize yields and </a:t>
            </a:r>
            <a:r>
              <a:rPr lang="en-US" sz="2400" dirty="0" smtClean="0"/>
              <a:t>profits</a:t>
            </a:r>
          </a:p>
          <a:p>
            <a:r>
              <a:rPr lang="en-US" sz="2400" dirty="0" smtClean="0"/>
              <a:t>Blended </a:t>
            </a:r>
            <a:r>
              <a:rPr lang="en-US" sz="2400" dirty="0" err="1" smtClean="0"/>
              <a:t>Minjingu</a:t>
            </a:r>
            <a:r>
              <a:rPr lang="en-US" sz="2400" dirty="0" smtClean="0"/>
              <a:t> fertilizers, like </a:t>
            </a:r>
            <a:r>
              <a:rPr lang="en-US" sz="2400" dirty="0" err="1" smtClean="0"/>
              <a:t>Mazao</a:t>
            </a:r>
            <a:r>
              <a:rPr lang="en-US" sz="2400" dirty="0" smtClean="0"/>
              <a:t>, can be a locally available source for P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5385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4542</TotalTime>
  <Words>704</Words>
  <Application>Microsoft Office PowerPoint</Application>
  <PresentationFormat>On-screen Show (4:3)</PresentationFormat>
  <Paragraphs>64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AfricaRISING_presentation_template_Global</vt:lpstr>
      <vt:lpstr>1_Custom Design</vt:lpstr>
      <vt:lpstr>PowerPoint Presentation</vt:lpstr>
      <vt:lpstr>Introduction and Objectives</vt:lpstr>
      <vt:lpstr>Research Approach</vt:lpstr>
      <vt:lpstr>Selected Soil properties in mother  (Experimental) Sites</vt:lpstr>
      <vt:lpstr>PowerPoint Presentation</vt:lpstr>
      <vt:lpstr>PowerPoint Presentation</vt:lpstr>
      <vt:lpstr>PowerPoint Presentation</vt:lpstr>
      <vt:lpstr>Economic Appraisal of P Application Rates  - 2014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Njuguna</dc:creator>
  <cp:lastModifiedBy>Anthony Kimaro</cp:lastModifiedBy>
  <cp:revision>174</cp:revision>
  <cp:lastPrinted>2011-10-06T11:45:23Z</cp:lastPrinted>
  <dcterms:created xsi:type="dcterms:W3CDTF">2014-09-06T13:23:46Z</dcterms:created>
  <dcterms:modified xsi:type="dcterms:W3CDTF">2016-06-30T06:17:51Z</dcterms:modified>
</cp:coreProperties>
</file>